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Pretendard SemiBold"/>
      <p:bold r:id="rId32"/>
    </p:embeddedFont>
    <p:embeddedFont>
      <p:font typeface="Noto Sans CJK KR Regular"/>
      <p:regular r:id="rId33"/>
    </p:embeddedFont>
    <p:embeddedFont>
      <p:font typeface="210 Neverland Bold"/>
      <p:bold r:id="rId34"/>
    </p:embeddedFont>
    <p:embeddedFont>
      <p:font typeface="Pretendard Regular"/>
      <p:regular r:id="rId35"/>
    </p:embeddedFont>
    <p:embeddedFont>
      <p:font typeface="THELuxGoEB"/>
      <p:regular r:id="rId36"/>
    </p:embeddedFont>
    <p:embeddedFont>
      <p:font typeface="Pretendard Medium"/>
      <p:bold r:id="rId37"/>
    </p:embeddedFont>
    <p:embeddedFont>
      <p:font typeface="Pretendard Black"/>
      <p:bold r:id="rId38"/>
    </p:embeddedFont>
    <p:embeddedFont>
      <p:font typeface="Pretendard ExtraBold"/>
      <p:bold r:id="rId39"/>
    </p:embeddedFont>
    <p:embeddedFont>
      <p:font typeface="NanumSquare Bold"/>
      <p:bold r:id="rId40"/>
    </p:embeddedFont>
    <p:embeddedFont>
      <p:font typeface="NanumSquare"/>
      <p:regular r:id="rId41"/>
    </p:embeddedFont>
    <p:embeddedFont>
      <p:font typeface="210 Neverland Regular"/>
      <p:regular r:id="rId42"/>
    </p:embeddedFont>
    <p:embeddedFont>
      <p:font typeface="210 Neverland Light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1.fntdata" Type="http://schemas.openxmlformats.org/officeDocument/2006/relationships/font"/><Relationship Id="rId33" Target="fonts/font2.fntdata" Type="http://schemas.openxmlformats.org/officeDocument/2006/relationships/font"/><Relationship Id="rId34" Target="fonts/font3.fntdata" Type="http://schemas.openxmlformats.org/officeDocument/2006/relationships/font"/><Relationship Id="rId35" Target="fonts/font4.fntdata" Type="http://schemas.openxmlformats.org/officeDocument/2006/relationships/font"/><Relationship Id="rId36" Target="fonts/font5.fntdata" Type="http://schemas.openxmlformats.org/officeDocument/2006/relationships/font"/><Relationship Id="rId37" Target="fonts/font6.fntdata" Type="http://schemas.openxmlformats.org/officeDocument/2006/relationships/font"/><Relationship Id="rId38" Target="fonts/font7.fntdata" Type="http://schemas.openxmlformats.org/officeDocument/2006/relationships/font"/><Relationship Id="rId39" Target="fonts/font8.fntdata" Type="http://schemas.openxmlformats.org/officeDocument/2006/relationships/font"/><Relationship Id="rId4" Target="theme/theme1.xml" Type="http://schemas.openxmlformats.org/officeDocument/2006/relationships/theme"/><Relationship Id="rId40" Target="fonts/font9.fntdata" Type="http://schemas.openxmlformats.org/officeDocument/2006/relationships/font"/><Relationship Id="rId41" Target="fonts/font10.fntdata" Type="http://schemas.openxmlformats.org/officeDocument/2006/relationships/font"/><Relationship Id="rId42" Target="fonts/font11.fntdata" Type="http://schemas.openxmlformats.org/officeDocument/2006/relationships/font"/><Relationship Id="rId43" Target="fonts/font1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image91.png" Type="http://schemas.openxmlformats.org/officeDocument/2006/relationships/image"/><Relationship Id="rId7" Target="../media/image8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Relationship Id="rId6" Target="../media/image97.png" Type="http://schemas.openxmlformats.org/officeDocument/2006/relationships/image"/><Relationship Id="rId7" Target="../media/image8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8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Relationship Id="rId8" Target="../media/image10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8.pn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8.png" Type="http://schemas.openxmlformats.org/officeDocument/2006/relationships/image"/><Relationship Id="rId4" Target="../media/image11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3.png" Type="http://schemas.openxmlformats.org/officeDocument/2006/relationships/image"/><Relationship Id="rId5" Target="../media/image114.pn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8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8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8.png" Type="http://schemas.openxmlformats.org/officeDocument/2006/relationships/image"/><Relationship Id="rId4" Target="../media/image34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15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 rot="0">
            <a:off x="5956300" y="2908300"/>
            <a:ext cx="6172200" cy="533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0580000">
            <a:off x="15227300" y="5448300"/>
            <a:ext cx="2794000" cy="4800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-420000">
            <a:off x="3441700" y="2349500"/>
            <a:ext cx="5016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GPT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못하는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-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82800" y="2806700"/>
            <a:ext cx="14363700" cy="430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84700" y="6743700"/>
            <a:ext cx="9448800" cy="185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34200" y="5245100"/>
            <a:ext cx="5359400" cy="337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798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571500"/>
            <a:ext cx="110236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960000">
            <a:off x="2451100" y="4889500"/>
            <a:ext cx="3225800" cy="34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34000" y="5257800"/>
            <a:ext cx="1943100" cy="241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76400" y="2451100"/>
            <a:ext cx="142621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말에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공감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표현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기법을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사용해야할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알아야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078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=&gt;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공감표현을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예측하는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분류모델과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답변을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생성하는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4500" y="5143500"/>
            <a:ext cx="1041400" cy="1041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39900" y="5461000"/>
            <a:ext cx="10033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Medium"/>
              </a:rPr>
              <a:t>STEP</a:t>
            </a:r>
          </a:p>
          <a:p>
            <a:pPr algn="ctr" lvl="0">
              <a:lnSpc>
                <a:spcPct val="830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Medium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3822700"/>
            <a:ext cx="1041400" cy="1041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03900" y="4127500"/>
            <a:ext cx="10033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Medium"/>
              </a:rPr>
              <a:t>STEP</a:t>
            </a:r>
          </a:p>
          <a:p>
            <a:pPr algn="ctr" lvl="0">
              <a:lnSpc>
                <a:spcPct val="830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Medium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78500" y="6451600"/>
            <a:ext cx="1041400" cy="1041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803900" y="6769100"/>
            <a:ext cx="10033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Medium"/>
              </a:rPr>
              <a:t>STEP</a:t>
            </a:r>
          </a:p>
          <a:p>
            <a:pPr algn="ctr" lvl="0">
              <a:lnSpc>
                <a:spcPct val="830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5600" y="5461000"/>
            <a:ext cx="179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100" b="false" i="false" u="none" strike="noStrike" spc="-200">
                <a:solidFill>
                  <a:srgbClr val="FFB929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5000" y="6235700"/>
            <a:ext cx="2235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공감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기준에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맞는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047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입력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48500" y="3771900"/>
            <a:ext cx="6883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200" b="false" i="false" u="none" strike="noStrike" spc="-200">
                <a:solidFill>
                  <a:srgbClr val="ED6F90"/>
                </a:solidFill>
                <a:ea typeface="Pretendard SemiBold"/>
              </a:rPr>
              <a:t>분류</a:t>
            </a:r>
            <a:r>
              <a:rPr lang="en-US" sz="3200" b="false" i="false" u="none" strike="noStrike" spc="-200">
                <a:solidFill>
                  <a:srgbClr val="ED6F90"/>
                </a:solidFill>
                <a:latin typeface="Pretendard SemiBold"/>
              </a:rPr>
              <a:t> </a:t>
            </a:r>
            <a:r>
              <a:rPr lang="ko-KR" sz="3200" b="false" i="false" u="none" strike="noStrike" spc="-200">
                <a:solidFill>
                  <a:srgbClr val="ED6F90"/>
                </a:solidFill>
                <a:ea typeface="Pretendard SemiBold"/>
              </a:rPr>
              <a:t>모델</a:t>
            </a:r>
            <a:r>
              <a:rPr lang="en-US" sz="3200" b="false" i="false" u="none" strike="noStrike" spc="-200">
                <a:solidFill>
                  <a:srgbClr val="ED6F90"/>
                </a:solidFill>
                <a:latin typeface="Pretendard SemiBold"/>
              </a:rPr>
              <a:t>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73900" y="4343400"/>
            <a:ext cx="109728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말을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이해하여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사용해야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공감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표현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기법을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예측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[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: “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오늘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시험에서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떨어졌어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“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출력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: [2(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격려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), 3(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위로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)]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61200" y="6438900"/>
            <a:ext cx="6261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200" b="false" i="false" u="none" strike="noStrike" spc="-200">
                <a:solidFill>
                  <a:srgbClr val="5372C0"/>
                </a:solidFill>
                <a:ea typeface="Pretendard SemiBold"/>
              </a:rPr>
              <a:t>생성</a:t>
            </a:r>
            <a:r>
              <a:rPr lang="en-US" sz="3200" b="false" i="false" u="none" strike="noStrike" spc="-200">
                <a:solidFill>
                  <a:srgbClr val="5372C0"/>
                </a:solidFill>
                <a:latin typeface="Pretendard SemiBold"/>
              </a:rPr>
              <a:t> </a:t>
            </a:r>
            <a:r>
              <a:rPr lang="ko-KR" sz="3200" b="false" i="false" u="none" strike="noStrike" spc="-200">
                <a:solidFill>
                  <a:srgbClr val="5372C0"/>
                </a:solidFill>
                <a:ea typeface="Pretendard SemiBold"/>
              </a:rPr>
              <a:t>모델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86600" y="6997700"/>
            <a:ext cx="110236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말과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예측한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공감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표현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기법에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적절한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답변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[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: “&lt;Q&gt;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오늘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시험에서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떨어졌어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&lt;sent&gt;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위로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격려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&lt;A&gt;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속상했겠다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다음번에는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꼭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붙을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있을거야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“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출력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속상했겠다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다음번에는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꼭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붙을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있을거야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&lt;/s&gt;“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1041400"/>
            <a:ext cx="41402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51000" y="2540000"/>
            <a:ext cx="1059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빠르게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일반적인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성능을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기대할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44200" y="3403600"/>
            <a:ext cx="3657600" cy="143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715500" y="5969000"/>
            <a:ext cx="6146800" cy="262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1. lora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적용</a:t>
            </a:r>
          </a:p>
          <a:p>
            <a:pPr algn="ctr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훈련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algn="ctr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2. DistilKoBERT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사용</a:t>
            </a:r>
          </a:p>
          <a:p>
            <a:pPr algn="ctr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모델의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크기와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추론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줄이며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최대한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유지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50200" y="5981700"/>
            <a:ext cx="901700" cy="67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2781300" y="6350000"/>
            <a:ext cx="2667000" cy="266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0">
            <a:off x="5080000" y="6350000"/>
            <a:ext cx="2667000" cy="2667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702300" y="7848600"/>
            <a:ext cx="1460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연산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비용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3937000" y="4445000"/>
            <a:ext cx="2667000" cy="2667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33900" y="5181600"/>
            <a:ext cx="14859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100" b="true" i="false" u="none" strike="noStrike">
                <a:solidFill>
                  <a:srgbClr val="000000"/>
                </a:solidFill>
                <a:latin typeface="Pretendard SemiBold"/>
              </a:rPr>
              <a:t>400MB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36400" y="4419600"/>
            <a:ext cx="1447800" cy="144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544800" y="7112000"/>
            <a:ext cx="2743200" cy="2628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79800" y="3416300"/>
            <a:ext cx="36576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1900" y="1016000"/>
            <a:ext cx="7670800" cy="2324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483100" y="5778500"/>
            <a:ext cx="15748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크기가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65500" y="7226300"/>
            <a:ext cx="14859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100" b="true" i="false" u="none" strike="noStrike">
                <a:solidFill>
                  <a:srgbClr val="000000"/>
                </a:solidFill>
                <a:latin typeface="Pretendard SemiBold"/>
              </a:rPr>
              <a:t>8</a:t>
            </a:r>
            <a:r>
              <a:rPr lang="ko-KR" sz="3100" b="true" i="false" u="none" strike="noStrike">
                <a:solidFill>
                  <a:srgbClr val="000000"/>
                </a:solidFill>
                <a:ea typeface="Pretendard SemiBold"/>
              </a:rPr>
              <a:t>시간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02000" y="7835900"/>
            <a:ext cx="15748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학습시간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76900" y="7251700"/>
            <a:ext cx="14859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GPU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39300" y="1333500"/>
            <a:ext cx="7048500" cy="370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39300" y="5435600"/>
            <a:ext cx="7251700" cy="38100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22400" y="4241800"/>
          <a:ext cx="7721600" cy="2527300"/>
        </p:xfrm>
        <a:graphic>
          <a:graphicData uri="http://schemas.openxmlformats.org/drawingml/2006/table">
            <a:tbl>
              <a:tblPr/>
              <a:tblGrid>
                <a:gridCol w="1549400"/>
                <a:gridCol w="1549400"/>
                <a:gridCol w="1549400"/>
                <a:gridCol w="1549400"/>
                <a:gridCol w="1549400"/>
              </a:tblGrid>
              <a:tr h="990600"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000000"/>
                          </a:solidFill>
                          <a:latin typeface="NanumSquare Bold"/>
                        </a:rPr>
                        <a:t>Train </a:t>
                      </a:r>
                      <a:endParaRPr lang="en-US" sz="1100"/>
                    </a:p>
                    <a:p>
                      <a:pPr algn="ctr" lvl="0">
                        <a:lnSpc>
                          <a:spcPct val="92877"/>
                        </a:lnSpc>
                      </a:pPr>
                      <a:r>
                        <a:rPr lang="en-US" sz="2900" b="false" i="false" u="none" strike="noStrike">
                          <a:solidFill>
                            <a:srgbClr val="000000"/>
                          </a:solidFill>
                          <a:latin typeface="NanumSquare Bold"/>
                        </a:rPr>
                        <a:t>Loss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000000"/>
                          </a:solidFill>
                          <a:latin typeface="NanumSquare Bold"/>
                        </a:rPr>
                        <a:t>Eval </a:t>
                      </a:r>
                      <a:endParaRPr lang="en-US" sz="1100"/>
                    </a:p>
                    <a:p>
                      <a:pPr algn="ctr" lvl="0">
                        <a:lnSpc>
                          <a:spcPct val="92877"/>
                        </a:lnSpc>
                      </a:pPr>
                      <a:r>
                        <a:rPr lang="en-US" sz="2900" b="false" i="false" u="none" strike="noStrike">
                          <a:solidFill>
                            <a:srgbClr val="000000"/>
                          </a:solidFill>
                          <a:latin typeface="NanumSquare Bold"/>
                        </a:rPr>
                        <a:t>Loss</a:t>
                      </a:r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000000"/>
                          </a:solidFill>
                          <a:latin typeface="NanumSquare Bold"/>
                        </a:rPr>
                        <a:t>Eval </a:t>
                      </a:r>
                      <a:endParaRPr lang="en-US" sz="1100"/>
                    </a:p>
                    <a:p>
                      <a:pPr algn="ctr" lvl="0">
                        <a:lnSpc>
                          <a:spcPct val="92877"/>
                        </a:lnSpc>
                      </a:pPr>
                      <a:r>
                        <a:rPr lang="en-US" sz="2900" b="false" i="false" u="none" strike="noStrike">
                          <a:solidFill>
                            <a:srgbClr val="000000"/>
                          </a:solidFill>
                          <a:latin typeface="NanumSquare Bold"/>
                        </a:rPr>
                        <a:t>Accuray</a:t>
                      </a:r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000000"/>
                          </a:solidFill>
                          <a:latin typeface="NanumSquare Bold"/>
                        </a:rPr>
                        <a:t>F1</a:t>
                      </a:r>
                      <a:endParaRPr lang="en-US" sz="1100"/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</a:tr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000000"/>
                          </a:solidFill>
                          <a:latin typeface="NanumSquare Bold"/>
                        </a:rPr>
                        <a:t>BERT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0.544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0.550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0.714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0.33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000000"/>
                          </a:solidFill>
                          <a:latin typeface="NanumSquare Bold"/>
                        </a:rPr>
                        <a:t>GPT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0.499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0.51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0.733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877"/>
                        </a:lnSpc>
                        <a:defRPr/>
                      </a:pPr>
                      <a:r>
                        <a:rPr lang="en-US" sz="29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0.51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5880100"/>
            <a:ext cx="7899400" cy="96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1900" y="1016000"/>
            <a:ext cx="5588000" cy="2324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664700" y="5270500"/>
            <a:ext cx="246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200" b="false" i="false" u="none" strike="noStrike" spc="-200">
                <a:solidFill>
                  <a:srgbClr val="000000"/>
                </a:solidFill>
                <a:latin typeface="Pretendard SemiBold"/>
              </a:rPr>
              <a:t>DistilKoBERT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9300" y="1308100"/>
            <a:ext cx="246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200" b="false" i="false" u="none" strike="noStrike" spc="-200">
                <a:solidFill>
                  <a:srgbClr val="FE5D82"/>
                </a:solidFill>
                <a:latin typeface="Pretendard SemiBold"/>
              </a:rPr>
              <a:t>KoGPT+LoRA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23400" y="1028700"/>
            <a:ext cx="7442200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1900" y="1016000"/>
            <a:ext cx="8610600" cy="2324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57400" y="4838700"/>
            <a:ext cx="67056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=&gt; Threshold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바꿔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가며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078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=&gt; Good!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177800" y="2413000"/>
            <a:ext cx="10579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선행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사례들을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보고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2933700"/>
            <a:ext cx="8102600" cy="641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75900" y="2933700"/>
            <a:ext cx="5930900" cy="6413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105900" y="2057400"/>
            <a:ext cx="791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지금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누구나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!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접속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   </a:t>
            </a:r>
          </a:p>
          <a:p>
            <a:pPr algn="ctr" lvl="0">
              <a:lnSpc>
                <a:spcPct val="116199"/>
              </a:lnSpc>
            </a:pPr>
            <a:r>
              <a:rPr lang="en-US" sz="2600" b="true" i="false" u="none" strike="noStrike">
                <a:solidFill>
                  <a:srgbClr val="2E3D86"/>
                </a:solidFill>
                <a:latin typeface="Pretendard Regular"/>
              </a:rPr>
              <a:t>http://218.55.221.250:8501/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1016000"/>
            <a:ext cx="72009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0200" y="2387600"/>
            <a:ext cx="8699500" cy="684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8300" y="8597900"/>
            <a:ext cx="23368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37000" y="8864600"/>
            <a:ext cx="71247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1000" y="4394200"/>
            <a:ext cx="15875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51200" y="4533900"/>
            <a:ext cx="78105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6756400"/>
            <a:ext cx="3200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12100" y="6972300"/>
            <a:ext cx="31496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7300" y="1041400"/>
            <a:ext cx="8280400" cy="3175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226800" y="6324600"/>
            <a:ext cx="60833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답변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나오는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속도가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느린데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한글자씩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출력할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있을까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답변이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한글자씩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나오는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모델이여야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6800" y="4191000"/>
            <a:ext cx="791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지난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대화를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기억해서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문맥을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파악할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있나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Token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제한으로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기억하기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어려움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6800" y="8115300"/>
            <a:ext cx="60833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답변에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유저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이름이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나오면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공감이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되지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않을까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가능했지만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..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28800" y="3073400"/>
            <a:ext cx="14630400" cy="6096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43300" y="2463800"/>
            <a:ext cx="10579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학습할수록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loss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줄어드는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것을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보고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안심했지만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1900" y="1016000"/>
            <a:ext cx="412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2870200"/>
            <a:ext cx="7848600" cy="448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26500" y="4724400"/>
            <a:ext cx="8178800" cy="438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1016000"/>
            <a:ext cx="5638800" cy="2324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517900" y="2565400"/>
            <a:ext cx="10579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우리가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답변은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주지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않는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야속한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GPT....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22400" y="3429000"/>
            <a:ext cx="6172200" cy="308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21600" y="3429000"/>
            <a:ext cx="8763000" cy="303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8600" y="6680200"/>
            <a:ext cx="8763000" cy="1981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64800" y="6807200"/>
            <a:ext cx="60833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우리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너무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작은가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? =&gt; No!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LoRA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적용으로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모델의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임베딩에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주목하고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있는건가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오히려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너무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데이터셋인가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?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1900" y="1016000"/>
            <a:ext cx="5638800" cy="2324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517900" y="2336800"/>
            <a:ext cx="10579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문제점이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무엇일까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무슨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말을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하든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꾸준히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역사로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회답하는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우리의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챗봇에서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원인을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찾았다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5600" y="2857500"/>
            <a:ext cx="6883400" cy="635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17000" y="4114800"/>
            <a:ext cx="8001000" cy="457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1016000"/>
            <a:ext cx="4330700" cy="2324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517900" y="2565400"/>
            <a:ext cx="12700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LoRA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빼고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양을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변경하며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(10%, 20%, 50%, 70%, 100%)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학습을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시켜봤지만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54900" y="3505200"/>
            <a:ext cx="10579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바보가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되어버렸잖아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..?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24800" y="6527800"/>
            <a:ext cx="2438400" cy="2387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21100" y="1511300"/>
            <a:ext cx="10401300" cy="2324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32000" y="3810000"/>
            <a:ext cx="14224000" cy="196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600" b="true" i="false" u="none" strike="noStrike">
                <a:solidFill>
                  <a:srgbClr val="000000"/>
                </a:solidFill>
                <a:ea typeface="Noto Sans CJK KR Regular"/>
              </a:rPr>
              <a:t>공감</a:t>
            </a:r>
            <a:r>
              <a:rPr lang="en-US" sz="56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600" b="true" i="false" u="none" strike="noStrike">
                <a:solidFill>
                  <a:srgbClr val="000000"/>
                </a:solidFill>
                <a:ea typeface="Noto Sans CJK KR Regular"/>
              </a:rPr>
              <a:t>표현</a:t>
            </a:r>
            <a:r>
              <a:rPr lang="en-US" sz="56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600" b="true" i="false" u="none" strike="noStrike">
                <a:solidFill>
                  <a:srgbClr val="000000"/>
                </a:solidFill>
                <a:ea typeface="Noto Sans CJK KR Regular"/>
              </a:rPr>
              <a:t>기법에</a:t>
            </a:r>
            <a:r>
              <a:rPr lang="en-US" sz="56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600" b="true" i="false" u="none" strike="noStrike">
                <a:solidFill>
                  <a:srgbClr val="000000"/>
                </a:solidFill>
                <a:ea typeface="Noto Sans CJK KR Regular"/>
              </a:rPr>
              <a:t>맞게</a:t>
            </a:r>
            <a:r>
              <a:rPr lang="en-US" sz="56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</a:p>
          <a:p>
            <a:pPr algn="ctr" lvl="0">
              <a:lnSpc>
                <a:spcPct val="116199"/>
              </a:lnSpc>
            </a:pPr>
            <a:r>
              <a:rPr lang="ko-KR" sz="5600" b="true" i="false" u="none" strike="noStrike">
                <a:solidFill>
                  <a:srgbClr val="000000"/>
                </a:solidFill>
                <a:ea typeface="Noto Sans CJK KR Regular"/>
              </a:rPr>
              <a:t>답변해주는</a:t>
            </a:r>
            <a:r>
              <a:rPr lang="en-US" sz="56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600" b="true" i="false" u="none" strike="noStrike">
                <a:solidFill>
                  <a:srgbClr val="000000"/>
                </a:solidFill>
                <a:ea typeface="Noto Sans CJK KR Regular"/>
              </a:rPr>
              <a:t>챗봇을</a:t>
            </a:r>
            <a:r>
              <a:rPr lang="en-US" sz="56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600" b="true" i="false" u="none" strike="noStrike">
                <a:solidFill>
                  <a:srgbClr val="000000"/>
                </a:solidFill>
                <a:ea typeface="Noto Sans CJK KR Regular"/>
              </a:rPr>
              <a:t>훈련시키고</a:t>
            </a:r>
            <a:r>
              <a:rPr lang="en-US" sz="56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600" b="true" i="false" u="none" strike="noStrike">
                <a:solidFill>
                  <a:srgbClr val="000000"/>
                </a:solidFill>
                <a:ea typeface="Noto Sans CJK KR Regular"/>
              </a:rPr>
              <a:t>서빙해보자</a:t>
            </a:r>
            <a:r>
              <a:rPr lang="en-US" sz="5600" b="true" i="false" u="none" strike="noStrike">
                <a:solidFill>
                  <a:srgbClr val="000000"/>
                </a:solidFill>
                <a:latin typeface="Noto Sans CJK KR Regular"/>
              </a:rPr>
              <a:t>!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622800"/>
            <a:ext cx="9601200" cy="2489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7302500"/>
            <a:ext cx="9639300" cy="138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3048000"/>
            <a:ext cx="15684500" cy="140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1900" y="1016000"/>
            <a:ext cx="5638800" cy="2324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17900" y="2565400"/>
            <a:ext cx="10579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혹시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잘못된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디코딩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방법을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사용해서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말을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못하는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아닐까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61700" y="4356100"/>
            <a:ext cx="6083300" cy="497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파라미터에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출력에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미치는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여부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출력의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존재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여부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비율에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미치는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많아야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파라미터에서도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말을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여전히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말의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문법과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문맥이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맞지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않음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7493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50200" y="2654300"/>
            <a:ext cx="2794000" cy="2794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70200" y="3060700"/>
            <a:ext cx="1714500" cy="172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70300" y="3556000"/>
            <a:ext cx="1435100" cy="149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57200" y="3200400"/>
            <a:ext cx="2095500" cy="212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66900" y="5410200"/>
            <a:ext cx="4305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064000" y="1536700"/>
            <a:ext cx="9702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sngStrike">
                <a:solidFill>
                  <a:srgbClr val="C2C2C2"/>
                </a:solidFill>
                <a:latin typeface="210 Neverland Bold"/>
              </a:rPr>
              <a:t>(</a:t>
            </a:r>
            <a:r>
              <a:rPr lang="ko-KR" sz="5000" b="false" i="false" u="none" strike="sngStrike">
                <a:solidFill>
                  <a:srgbClr val="C2C2C2"/>
                </a:solidFill>
                <a:ea typeface="210 Neverland Bold"/>
              </a:rPr>
              <a:t>원래</a:t>
            </a:r>
            <a:r>
              <a:rPr lang="en-US" sz="5000" b="false" i="false" u="none" strike="sngStrike">
                <a:solidFill>
                  <a:srgbClr val="C2C2C2"/>
                </a:solidFill>
                <a:latin typeface="210 Neverland Bold"/>
              </a:rPr>
              <a:t> </a:t>
            </a:r>
            <a:r>
              <a:rPr lang="ko-KR" sz="5000" b="false" i="false" u="none" strike="sngStrike">
                <a:solidFill>
                  <a:srgbClr val="C2C2C2"/>
                </a:solidFill>
                <a:ea typeface="210 Neverland Bold"/>
              </a:rPr>
              <a:t>하려던</a:t>
            </a:r>
            <a:r>
              <a:rPr lang="en-US" sz="5000" b="false" i="false" u="none" strike="sngStrike">
                <a:solidFill>
                  <a:srgbClr val="C2C2C2"/>
                </a:solidFill>
                <a:latin typeface="210 Neverland Bold"/>
              </a:rPr>
              <a:t>)</a:t>
            </a:r>
            <a:r>
              <a:rPr lang="en-US" sz="5000" b="false" i="false" u="none" strike="noStrike">
                <a:solidFill>
                  <a:srgbClr val="000000"/>
                </a:solidFill>
                <a:latin typeface="210 Neverlan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210 Neverland Bold"/>
              </a:rPr>
              <a:t>모델</a:t>
            </a:r>
            <a:r>
              <a:rPr lang="en-US" sz="5000" b="false" i="false" u="none" strike="noStrike">
                <a:solidFill>
                  <a:srgbClr val="000000"/>
                </a:solidFill>
                <a:latin typeface="210 Neverlan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210 Neverland Bold"/>
              </a:rPr>
              <a:t>품질</a:t>
            </a:r>
            <a:r>
              <a:rPr lang="en-US" sz="5000" b="false" i="false" u="none" strike="noStrike">
                <a:solidFill>
                  <a:srgbClr val="000000"/>
                </a:solidFill>
                <a:latin typeface="210 Neverlan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210 Neverland Bold"/>
              </a:rPr>
              <a:t>평가</a:t>
            </a:r>
            <a:r>
              <a:rPr lang="en-US" sz="5000" b="false" i="false" u="none" strike="noStrike">
                <a:solidFill>
                  <a:srgbClr val="000000"/>
                </a:solidFill>
                <a:latin typeface="210 Neverland Bold"/>
              </a:rPr>
              <a:t>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5900" y="5613400"/>
            <a:ext cx="2603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카테고리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일치도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99300" y="5435600"/>
            <a:ext cx="43053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03100" y="5461000"/>
            <a:ext cx="4305300" cy="889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823200" y="5638800"/>
            <a:ext cx="3048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임베딩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거리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유사도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600" y="5651500"/>
            <a:ext cx="2705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아이펠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그루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700" y="6591300"/>
            <a:ext cx="5257800" cy="232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데이터셋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input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우리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뱉은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상담사의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문장과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상담사의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카테고리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일치도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42100" y="6578600"/>
            <a:ext cx="52578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데이터셋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input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우리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뱉은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상담사의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문장과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상담사의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임베딩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거리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유사도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측정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(voyage ai API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77700" y="6591300"/>
            <a:ext cx="5257800" cy="232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기분이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나아졌는지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아이펠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그루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대상으로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후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대화하는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것처럼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느껴졌는지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평가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02600" y="6908800"/>
            <a:ext cx="2082800" cy="2171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41400" y="2108200"/>
            <a:ext cx="16205200" cy="419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300" b="false" i="false" u="none" strike="noStrike">
                <a:solidFill>
                  <a:srgbClr val="000000"/>
                </a:solidFill>
                <a:ea typeface="210 Neverland Bold"/>
              </a:rPr>
              <a:t>뭐가</a:t>
            </a:r>
            <a:r>
              <a:rPr lang="en-US" sz="9300" b="false" i="false" u="none" strike="noStrike">
                <a:solidFill>
                  <a:srgbClr val="000000"/>
                </a:solidFill>
                <a:latin typeface="210 Neverland Bold"/>
              </a:rPr>
              <a:t> </a:t>
            </a:r>
            <a:r>
              <a:rPr lang="ko-KR" sz="9300" b="false" i="false" u="none" strike="noStrike">
                <a:solidFill>
                  <a:srgbClr val="000000"/>
                </a:solidFill>
                <a:ea typeface="210 Neverland Bold"/>
              </a:rPr>
              <a:t>잘못되었을까</a:t>
            </a:r>
            <a:r>
              <a:rPr lang="en-US" sz="9300" b="false" i="false" u="none" strike="noStrike">
                <a:solidFill>
                  <a:srgbClr val="000000"/>
                </a:solidFill>
                <a:latin typeface="210 Neverland Bold"/>
              </a:rPr>
              <a:t>?</a:t>
            </a:r>
          </a:p>
          <a:p>
            <a:pPr algn="ctr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ED6F90"/>
                </a:solidFill>
                <a:ea typeface="210 Neverland Regular"/>
              </a:rPr>
              <a:t>한계점</a:t>
            </a:r>
            <a:r>
              <a:rPr lang="en-US" sz="7500" b="false" i="false" u="none" strike="noStrike">
                <a:solidFill>
                  <a:srgbClr val="000000"/>
                </a:solidFill>
                <a:latin typeface="210 Neverland Regular"/>
              </a:rPr>
              <a:t> </a:t>
            </a:r>
            <a:r>
              <a:rPr lang="ko-KR" sz="7500" b="false" i="false" u="none" strike="noStrike">
                <a:solidFill>
                  <a:srgbClr val="000000"/>
                </a:solidFill>
                <a:ea typeface="210 Neverland Regular"/>
              </a:rPr>
              <a:t>및</a:t>
            </a:r>
            <a:r>
              <a:rPr lang="en-US" sz="7500" b="false" i="false" u="none" strike="noStrike">
                <a:solidFill>
                  <a:srgbClr val="000000"/>
                </a:solidFill>
                <a:latin typeface="210 Neverland Regular"/>
              </a:rPr>
              <a:t> </a:t>
            </a:r>
            <a:r>
              <a:rPr lang="ko-KR" sz="7500" b="false" i="false" u="none" strike="noStrike">
                <a:solidFill>
                  <a:srgbClr val="ED6F90"/>
                </a:solidFill>
                <a:ea typeface="210 Neverland Regular"/>
              </a:rPr>
              <a:t>이후</a:t>
            </a:r>
            <a:r>
              <a:rPr lang="en-US" sz="7500" b="false" i="false" u="none" strike="noStrike">
                <a:solidFill>
                  <a:srgbClr val="ED6F90"/>
                </a:solidFill>
                <a:latin typeface="210 Neverland Regular"/>
              </a:rPr>
              <a:t> </a:t>
            </a:r>
            <a:r>
              <a:rPr lang="ko-KR" sz="7500" b="false" i="false" u="none" strike="noStrike">
                <a:solidFill>
                  <a:srgbClr val="ED6F90"/>
                </a:solidFill>
                <a:ea typeface="210 Neverland Regular"/>
              </a:rPr>
              <a:t>계획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14600" y="2705100"/>
            <a:ext cx="10172700" cy="549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1117600"/>
            <a:ext cx="11785600" cy="2324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246100" y="2743200"/>
            <a:ext cx="2603500" cy="547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마음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88888B"/>
                </a:solidFill>
                <a:latin typeface="210 Neverland Light"/>
              </a:rPr>
              <a:t>62220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너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88888B"/>
                </a:solidFill>
                <a:latin typeface="210 Neverland Light"/>
              </a:rPr>
              <a:t>47756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생각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88888B"/>
                </a:solidFill>
                <a:latin typeface="210 Neverland Light"/>
              </a:rPr>
              <a:t>43982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정말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34779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자기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28180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사람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28165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당신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26810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감정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21513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걱정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17871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친구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15121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엄마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14930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아이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8021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0" y="8420100"/>
            <a:ext cx="13970000" cy="110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→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사전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학습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 (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역사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뉴스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문어체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위키피디아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네이버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영화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나무위키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한국어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커먼크롤링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)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비해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주제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분포가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true" i="false" u="none" strike="noStrike">
                <a:solidFill>
                  <a:srgbClr val="000000"/>
                </a:solidFill>
                <a:ea typeface="Noto Sans CJK KR Regular"/>
              </a:rPr>
              <a:t>한정적임</a:t>
            </a:r>
            <a:r>
              <a:rPr lang="en-US" sz="3400" b="tru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495300"/>
            <a:ext cx="161925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1117600"/>
            <a:ext cx="7772400" cy="2324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2900" y="2590800"/>
            <a:ext cx="15125700" cy="553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8609"/>
              </a:lnSpc>
              <a:buClr>
                <a:srgbClr val="1B1B1B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기존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KoGPT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가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학습한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일반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대화를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input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으로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넣었을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때도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output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이상함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 </a:t>
            </a:r>
          </a:p>
          <a:p>
            <a:pPr algn="l" lvl="0">
              <a:lnSpc>
                <a:spcPct val="138609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    =&gt;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파괴적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망각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(Catastrophic Forgetting)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문제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의심</a:t>
            </a:r>
          </a:p>
          <a:p>
            <a:pPr algn="l" lvl="0" indent="-342900" marL="342900">
              <a:lnSpc>
                <a:spcPct val="138609"/>
              </a:lnSpc>
              <a:buClr>
                <a:srgbClr val="ED6F9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ED6F90"/>
                </a:solidFill>
                <a:ea typeface="210 Neverland Bold"/>
              </a:rPr>
              <a:t>파괴적</a:t>
            </a:r>
            <a:r>
              <a:rPr lang="en-US" sz="3000" b="false" i="false" u="none" strike="noStrike">
                <a:solidFill>
                  <a:srgbClr val="ED6F90"/>
                </a:solidFill>
                <a:latin typeface="210 Neverland Bold"/>
              </a:rPr>
              <a:t> </a:t>
            </a:r>
            <a:r>
              <a:rPr lang="ko-KR" sz="3000" b="false" i="false" u="none" strike="noStrike">
                <a:solidFill>
                  <a:srgbClr val="ED6F90"/>
                </a:solidFill>
                <a:ea typeface="210 Neverland Bold"/>
              </a:rPr>
              <a:t>망각이란</a:t>
            </a:r>
            <a:r>
              <a:rPr lang="en-US" sz="3000" b="false" i="false" u="none" strike="noStrike">
                <a:solidFill>
                  <a:srgbClr val="ED6F90"/>
                </a:solidFill>
                <a:latin typeface="210 Neverland Bold"/>
              </a:rPr>
              <a:t>?</a:t>
            </a:r>
          </a:p>
          <a:p>
            <a:pPr algn="l" lvl="0">
              <a:lnSpc>
                <a:spcPct val="138609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    =&gt; Pretrained model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학습하지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않은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새로운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task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를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학습시켜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파인튜닝할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때</a:t>
            </a:r>
          </a:p>
          <a:p>
            <a:pPr algn="l" lvl="0">
              <a:lnSpc>
                <a:spcPct val="138609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         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종종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발생하는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문제로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,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새로운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정보를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학습하면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이전에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학습한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정보가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심각하게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손상</a:t>
            </a:r>
          </a:p>
          <a:p>
            <a:pPr algn="l" lvl="0">
              <a:lnSpc>
                <a:spcPct val="138609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        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 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ex. </a:t>
            </a:r>
            <a:r>
              <a:rPr lang="ko-KR" sz="3000" b="false" i="false" u="none" strike="noStrike">
                <a:solidFill>
                  <a:srgbClr val="9E9A9A"/>
                </a:solidFill>
                <a:ea typeface="210 Neverland Light"/>
              </a:rPr>
              <a:t>역사학자가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 6</a:t>
            </a:r>
            <a:r>
              <a:rPr lang="ko-KR" sz="3000" b="false" i="false" u="none" strike="noStrike">
                <a:solidFill>
                  <a:srgbClr val="9E9A9A"/>
                </a:solidFill>
                <a:ea typeface="210 Neverland Light"/>
              </a:rPr>
              <a:t>개월간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9E9A9A"/>
                </a:solidFill>
                <a:ea typeface="210 Neverland Light"/>
              </a:rPr>
              <a:t>아이펠만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9E9A9A"/>
                </a:solidFill>
                <a:ea typeface="210 Neverland Light"/>
              </a:rPr>
              <a:t>하면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9E9A9A"/>
                </a:solidFill>
                <a:ea typeface="210 Neverland Light"/>
              </a:rPr>
              <a:t>전공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9E9A9A"/>
                </a:solidFill>
                <a:ea typeface="210 Neverland Light"/>
              </a:rPr>
              <a:t>일부를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9E9A9A"/>
                </a:solidFill>
                <a:ea typeface="210 Neverland Light"/>
              </a:rPr>
              <a:t>까먹을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9E9A9A"/>
                </a:solidFill>
                <a:ea typeface="210 Neverland Light"/>
              </a:rPr>
              <a:t>수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9E9A9A"/>
                </a:solidFill>
                <a:ea typeface="210 Neverland Light"/>
              </a:rPr>
              <a:t>있음</a:t>
            </a:r>
            <a:r>
              <a:rPr lang="en-US" sz="3000" b="false" i="false" u="none" strike="noStrike">
                <a:solidFill>
                  <a:srgbClr val="9E9A9A"/>
                </a:solidFill>
                <a:latin typeface="210 Neverland Light"/>
              </a:rPr>
              <a:t>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33300" y="7048500"/>
            <a:ext cx="12954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33400" y="7073900"/>
            <a:ext cx="12954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24000" y="7048500"/>
            <a:ext cx="12954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036800" y="7073900"/>
            <a:ext cx="12954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495300"/>
            <a:ext cx="161925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1117600"/>
            <a:ext cx="7023100" cy="2324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63700" y="2794000"/>
            <a:ext cx="15125700" cy="679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8609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[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해결책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1] </a:t>
            </a:r>
          </a:p>
          <a:p>
            <a:pPr algn="l" lvl="0">
              <a:lnSpc>
                <a:spcPct val="138609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데이터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증강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=&gt; category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분포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고르게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,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유사한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단어로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대체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및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삽입</a:t>
            </a:r>
          </a:p>
          <a:p>
            <a:pPr algn="l" lvl="0">
              <a:lnSpc>
                <a:spcPct val="138609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기존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카카오톡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멀티턴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대화와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shuffle (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일상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대화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)</a:t>
            </a:r>
          </a:p>
          <a:p>
            <a:pPr algn="l" lvl="0">
              <a:lnSpc>
                <a:spcPct val="138609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[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해결책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2] </a:t>
            </a:r>
          </a:p>
          <a:p>
            <a:pPr algn="l" lvl="0" indent="-342900" marL="342900">
              <a:lnSpc>
                <a:spcPct val="138609"/>
              </a:lnSpc>
              <a:buClr>
                <a:srgbClr val="1B1B1B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Continual Learning (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파괴적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망각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대안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)</a:t>
            </a:r>
          </a:p>
          <a:p>
            <a:pPr algn="l" lvl="0">
              <a:lnSpc>
                <a:spcPct val="138609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  =&gt;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하나의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class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데이터만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가지고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학습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먼저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시키고</a:t>
            </a:r>
          </a:p>
          <a:p>
            <a:pPr algn="l" lvl="0">
              <a:lnSpc>
                <a:spcPct val="138609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  =&gt;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학습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완료된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모델을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일부만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동결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해제해서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2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개의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클래스를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가진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데이터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학습시키고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..</a:t>
            </a:r>
          </a:p>
          <a:p>
            <a:pPr algn="l" lvl="0">
              <a:lnSpc>
                <a:spcPct val="138609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[Future Work]</a:t>
            </a:r>
          </a:p>
          <a:p>
            <a:pPr algn="l" lvl="0" indent="-342900" marL="342900">
              <a:lnSpc>
                <a:spcPct val="138609"/>
              </a:lnSpc>
              <a:buClr>
                <a:srgbClr val="1B1B1B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랭체인을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이용해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멀티턴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대화가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가능하도록</a:t>
            </a:r>
          </a:p>
          <a:p>
            <a:pPr algn="l" lvl="0" indent="-342900" marL="342900">
              <a:lnSpc>
                <a:spcPct val="138609"/>
              </a:lnSpc>
              <a:buClr>
                <a:srgbClr val="1B1B1B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페르소나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추가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(F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형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챗봇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, T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형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챗봇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) =&gt;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프롬프트</a:t>
            </a:r>
            <a:r>
              <a:rPr lang="en-US" sz="3000" b="false" i="false" u="none" strike="noStrike">
                <a:solidFill>
                  <a:srgbClr val="1B1B1B"/>
                </a:solidFill>
                <a:latin typeface="210 Neverland Light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210 Neverland Light"/>
              </a:rPr>
              <a:t>엔지니어링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 rot="0">
            <a:off x="6261100" y="3517900"/>
            <a:ext cx="5181600" cy="448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6896100" y="4368800"/>
            <a:ext cx="3924300" cy="213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87500" y="80391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2100" y="1358900"/>
            <a:ext cx="1092200" cy="1054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39300" y="8039100"/>
            <a:ext cx="1143000" cy="120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56800" y="1295400"/>
            <a:ext cx="11811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" y="3695700"/>
            <a:ext cx="19189700" cy="4483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730500" y="8026400"/>
            <a:ext cx="6616700" cy="171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프로젝트를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통해서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개인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환경에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맞는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모델을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찾고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경량화하는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과정을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배우며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,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팀원분들과의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아이디어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소통을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통해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많은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것을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느낄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있었습니다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43200" y="1346200"/>
            <a:ext cx="7289800" cy="171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작동하는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어플을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만들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있어서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보람차고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재밌었음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모델을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공부해야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하는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이유를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알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있는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프로젝트였다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각자가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궁금한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것을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테스트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할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있도록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 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다음에는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모델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학습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환경을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공유해야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할듯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15600" y="7988300"/>
            <a:ext cx="66167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EDA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와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전처리의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중요성을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또한번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느꼈고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각자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맡은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일을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해내서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이번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아이펠톤은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워라밸을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지킬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있었다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.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다들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최고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!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감사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!!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52200" y="1282700"/>
            <a:ext cx="5867400" cy="212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각자의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파트가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확실히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나눠져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있으니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낭비되는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시간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없이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효율적으로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진행할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있었음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.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챗봇의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성능이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원하는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만큼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나오지는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않아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아쉽지만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,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문제점을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찾고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해결해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나가는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과정이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보람찼음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:)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모두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88888B"/>
                </a:solidFill>
                <a:ea typeface="Pretendard SemiBold"/>
              </a:rPr>
              <a:t>고생많으셨어요</a:t>
            </a:r>
            <a:r>
              <a:rPr lang="en-US" sz="2700" b="false" i="false" u="none" strike="noStrike">
                <a:solidFill>
                  <a:srgbClr val="88888B"/>
                </a:solidFill>
                <a:latin typeface="Pretendard SemiBold"/>
              </a:rPr>
              <a:t>!!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67000" y="1460500"/>
            <a:ext cx="12941300" cy="7531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73300" y="6070600"/>
            <a:ext cx="3048000" cy="396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0" y="1511300"/>
            <a:ext cx="9588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511300"/>
            <a:ext cx="11252200" cy="232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11500" y="3975100"/>
            <a:ext cx="1752600" cy="5854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0" y="3441700"/>
            <a:ext cx="2730500" cy="2654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71700" y="4381500"/>
            <a:ext cx="217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595959"/>
                </a:solidFill>
                <a:ea typeface="210 Neverland Bold"/>
              </a:rPr>
              <a:t>존중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10200" y="3454400"/>
            <a:ext cx="2730500" cy="2654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676900" y="4381500"/>
            <a:ext cx="217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595959"/>
                </a:solidFill>
                <a:ea typeface="210 Neverland Bold"/>
              </a:rPr>
              <a:t>반영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15400" y="3454400"/>
            <a:ext cx="2730500" cy="2654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182100" y="4394200"/>
            <a:ext cx="217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595959"/>
                </a:solidFill>
                <a:ea typeface="210 Neverland Bold"/>
              </a:rPr>
              <a:t>조언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07900" y="3429000"/>
            <a:ext cx="2730500" cy="2654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687300" y="4368800"/>
            <a:ext cx="217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595959"/>
                </a:solidFill>
                <a:ea typeface="210 Neverland Bold"/>
              </a:rPr>
              <a:t>공감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4800" y="6540500"/>
            <a:ext cx="3390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경험을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그대로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존중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80000" y="6553200"/>
            <a:ext cx="3390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말을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반영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48700" y="6540500"/>
            <a:ext cx="3390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상대에게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조언해주기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53900" y="6413500"/>
            <a:ext cx="35179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생각과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마음을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느끼고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이해하기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4300" y="7556500"/>
            <a:ext cx="36703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네가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그렇게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느낀다면</a:t>
            </a:r>
          </a:p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그런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거지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40300" y="7556500"/>
            <a:ext cx="36703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아기를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낳아보니</a:t>
            </a:r>
          </a:p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엄마의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마음을</a:t>
            </a:r>
          </a:p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잘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이해하게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되었구나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45500" y="7543800"/>
            <a:ext cx="36703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너무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조급해하지말고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지금처럼만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해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잘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하고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있으니까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76100" y="7569200"/>
            <a:ext cx="36703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너의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말을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들으니</a:t>
            </a:r>
          </a:p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내가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더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화난다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뭐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그런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사람이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oto Sans CJK KR Regular"/>
              </a:rPr>
              <a:t>다있니</a:t>
            </a:r>
            <a:r>
              <a:rPr lang="en-US" sz="2900" b="false" i="false" u="none" strike="noStrike">
                <a:solidFill>
                  <a:srgbClr val="787878"/>
                </a:solidFill>
                <a:latin typeface="Noto Sans CJK KR Regular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2600" y="1701800"/>
            <a:ext cx="2425700" cy="242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1041400"/>
            <a:ext cx="6388100" cy="2324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18000" y="2730500"/>
            <a:ext cx="3390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공감형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데이터셋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97100" y="4826000"/>
            <a:ext cx="431800" cy="198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37000" y="4826000"/>
            <a:ext cx="431800" cy="198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26100" y="4775200"/>
            <a:ext cx="431800" cy="198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53300" y="4826000"/>
            <a:ext cx="431800" cy="198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2600" y="3568700"/>
            <a:ext cx="1333500" cy="129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879600" y="40259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존중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54400" y="3568700"/>
            <a:ext cx="1333500" cy="129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594100" y="40259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반영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68900" y="3581400"/>
            <a:ext cx="1333500" cy="129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308600" y="40386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조언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83400" y="3568700"/>
            <a:ext cx="1333500" cy="129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023100" y="40259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공감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2600" y="6807200"/>
            <a:ext cx="1333500" cy="1295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892300" y="72644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위로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81600" y="6807200"/>
            <a:ext cx="1333500" cy="1295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308600" y="72644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조언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2600" y="7835900"/>
            <a:ext cx="1333500" cy="1295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892300" y="82931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동조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67100" y="6807200"/>
            <a:ext cx="1333500" cy="12954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606800" y="72644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위로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168900" y="7861300"/>
            <a:ext cx="1333500" cy="129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5295900" y="83185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격려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83400" y="6870700"/>
            <a:ext cx="1333500" cy="12954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7010400" y="7340600"/>
            <a:ext cx="1066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210 Neverland Bold"/>
              </a:rPr>
              <a:t>동조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67800" y="1473200"/>
            <a:ext cx="7226300" cy="862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Train, Validation set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구성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3000" b="true" i="false" u="sng" strike="noStrike">
                <a:solidFill>
                  <a:srgbClr val="000000"/>
                </a:solidFill>
                <a:latin typeface="Noto Sans CJK KR Regular"/>
              </a:rPr>
              <a:t>378562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turn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구성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발화자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189281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공감화자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189281 (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null</a:t>
            </a:r>
            <a:r>
              <a:rPr lang="ko-KR" sz="3000" b="false" i="false" u="sng" strike="noStrike">
                <a:solidFill>
                  <a:srgbClr val="000000"/>
                </a:solidFill>
                <a:ea typeface="Noto Sans CJK KR Regular"/>
              </a:rPr>
              <a:t>값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sng" strike="noStrike">
                <a:solidFill>
                  <a:srgbClr val="000000"/>
                </a:solidFill>
                <a:ea typeface="Noto Sans CJK KR Regular"/>
              </a:rPr>
              <a:t>모두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sng" strike="noStrike">
                <a:solidFill>
                  <a:srgbClr val="000000"/>
                </a:solidFill>
                <a:ea typeface="Noto Sans CJK KR Regular"/>
              </a:rPr>
              <a:t>없음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!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 indent="-342900" marL="342900">
              <a:lnSpc>
                <a:spcPct val="99600"/>
              </a:lnSpc>
              <a:buClr>
                <a:srgbClr val="ED6F90"/>
              </a:buClr>
              <a:buFont typeface="Arial"/>
              <a:buChar char="●"/>
            </a:pPr>
            <a:r>
              <a:rPr lang="ko-KR" sz="3000" b="true" i="false" u="sng" strike="noStrike">
                <a:solidFill>
                  <a:srgbClr val="ED6F90"/>
                </a:solidFill>
                <a:ea typeface="Noto Sans CJK KR Regular"/>
              </a:rPr>
              <a:t>기쁨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true" i="false" u="sng" strike="noStrike">
                <a:solidFill>
                  <a:srgbClr val="FD9F28"/>
                </a:solidFill>
                <a:ea typeface="Noto Sans CJK KR Regular"/>
              </a:rPr>
              <a:t>당황</a:t>
            </a:r>
            <a:r>
              <a:rPr lang="en-US" sz="3000" b="true" i="false" u="sng" strike="noStrike">
                <a:solidFill>
                  <a:srgbClr val="FD9F28"/>
                </a:solidFill>
                <a:latin typeface="Noto Sans CJK KR Regular"/>
              </a:rPr>
              <a:t>,</a:t>
            </a:r>
            <a:r>
              <a:rPr lang="en-US" sz="3000" b="false" i="false" u="sng" strike="noStrike">
                <a:solidFill>
                  <a:srgbClr val="FD9F28"/>
                </a:solidFill>
                <a:latin typeface="Noto Sans CJK KR Regular"/>
              </a:rPr>
              <a:t> </a:t>
            </a:r>
            <a:r>
              <a:rPr lang="ko-KR" sz="3000" b="true" i="false" u="sng" strike="noStrike">
                <a:solidFill>
                  <a:srgbClr val="FC5230"/>
                </a:solidFill>
                <a:ea typeface="Noto Sans CJK KR Regular"/>
              </a:rPr>
              <a:t>분노</a:t>
            </a:r>
            <a:r>
              <a:rPr lang="en-US" sz="3000" b="true" i="false" u="sng" strike="noStrike">
                <a:solidFill>
                  <a:srgbClr val="FC5230"/>
                </a:solidFill>
                <a:latin typeface="Noto Sans CJK KR Regular"/>
              </a:rPr>
              <a:t>,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sng" strike="noStrike">
                <a:solidFill>
                  <a:srgbClr val="FC5230"/>
                </a:solidFill>
                <a:ea typeface="Noto Sans CJK KR Regular"/>
              </a:rPr>
              <a:t>불안</a:t>
            </a:r>
            <a:r>
              <a:rPr lang="en-US" sz="3000" b="true" i="false" u="sng" strike="noStrike">
                <a:solidFill>
                  <a:srgbClr val="FC5230"/>
                </a:solidFill>
                <a:latin typeface="Noto Sans CJK KR Regular"/>
              </a:rPr>
              <a:t>,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sng" strike="noStrike">
                <a:solidFill>
                  <a:srgbClr val="000000"/>
                </a:solidFill>
                <a:ea typeface="Noto Sans CJK KR Regular"/>
              </a:rPr>
              <a:t>상처</a:t>
            </a:r>
            <a:r>
              <a:rPr lang="en-US" sz="3000" b="true" i="false" u="sng" strike="noStrike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sng" strike="noStrike">
                <a:solidFill>
                  <a:srgbClr val="2E3D86"/>
                </a:solidFill>
                <a:ea typeface="Noto Sans CJK KR Regular"/>
              </a:rPr>
              <a:t>슬픔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sng" strike="noStrike">
                <a:solidFill>
                  <a:srgbClr val="000000"/>
                </a:solidFill>
                <a:ea typeface="Noto Sans CJK KR Regular"/>
              </a:rPr>
              <a:t>총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6</a:t>
            </a:r>
            <a:r>
              <a:rPr lang="ko-KR" sz="3000" b="false" i="false" u="sng" strike="noStrike">
                <a:solidFill>
                  <a:srgbClr val="000000"/>
                </a:solidFill>
                <a:ea typeface="Noto Sans CJK KR Regular"/>
              </a:rPr>
              <a:t>가지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     </a:t>
            </a:r>
            <a:r>
              <a:rPr lang="ko-KR" sz="3000" b="false" i="false" u="sng" strike="noStrike">
                <a:solidFill>
                  <a:srgbClr val="000000"/>
                </a:solidFill>
                <a:ea typeface="Noto Sans CJK KR Regular"/>
              </a:rPr>
              <a:t>감정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sng" strike="noStrike">
                <a:solidFill>
                  <a:srgbClr val="000000"/>
                </a:solidFill>
                <a:ea typeface="Noto Sans CJK KR Regular"/>
              </a:rPr>
              <a:t>테마의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sng" strike="noStrike">
                <a:solidFill>
                  <a:srgbClr val="000000"/>
                </a:solidFill>
                <a:ea typeface="Noto Sans CJK KR Regular"/>
              </a:rPr>
              <a:t>대화로</a:t>
            </a:r>
            <a:r>
              <a:rPr lang="en-US" sz="3000" b="fals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sng" strike="noStrike">
                <a:solidFill>
                  <a:srgbClr val="000000"/>
                </a:solidFill>
                <a:ea typeface="Noto Sans CJK KR Regular"/>
              </a:rPr>
              <a:t>구성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대화를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공감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대화라고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느껴지는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미리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1~5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척도로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측정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=&gt;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대화가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최소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3.6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이상의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점수를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받아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</a:t>
            </a:r>
            <a:r>
              <a:rPr lang="ko-KR" sz="3000" b="true" i="false" u="sng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3000" b="tru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sng" strike="noStrike">
                <a:solidFill>
                  <a:srgbClr val="000000"/>
                </a:solidFill>
                <a:ea typeface="Noto Sans CJK KR Regular"/>
              </a:rPr>
              <a:t>대화를</a:t>
            </a:r>
            <a:r>
              <a:rPr lang="en-US" sz="3000" b="tru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sng" strike="noStrike">
                <a:solidFill>
                  <a:srgbClr val="000000"/>
                </a:solidFill>
                <a:ea typeface="Noto Sans CJK KR Regular"/>
              </a:rPr>
              <a:t>다</a:t>
            </a:r>
            <a:r>
              <a:rPr lang="en-US" sz="3000" b="tru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sng" strike="noStrike">
                <a:solidFill>
                  <a:srgbClr val="000000"/>
                </a:solidFill>
                <a:ea typeface="Noto Sans CJK KR Regular"/>
              </a:rPr>
              <a:t>사용하기로</a:t>
            </a:r>
            <a:r>
              <a:rPr lang="en-US" sz="3000" b="true" i="false" u="sng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sng" strike="noStrike">
                <a:solidFill>
                  <a:srgbClr val="000000"/>
                </a:solidFill>
                <a:ea typeface="Noto Sans CJK KR Regular"/>
              </a:rPr>
              <a:t>결정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존중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반영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조언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공감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모두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잘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반영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됨</a:t>
            </a:r>
            <a:b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</a:b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711200"/>
            <a:ext cx="165227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1041400"/>
            <a:ext cx="6388100" cy="23241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78000" y="2857500"/>
          <a:ext cx="9829800" cy="5664200"/>
        </p:xfrm>
        <a:graphic>
          <a:graphicData uri="http://schemas.openxmlformats.org/drawingml/2006/table">
            <a:tbl>
              <a:tblPr/>
              <a:tblGrid>
                <a:gridCol w="2298700"/>
                <a:gridCol w="3505200"/>
                <a:gridCol w="4025900"/>
              </a:tblGrid>
              <a:tr h="1295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Speaker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(</a:t>
                      </a:r>
                      <a:r>
                        <a:rPr lang="ko-KR" sz="30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발화자</a:t>
                      </a: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)</a:t>
                      </a:r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Listener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(</a:t>
                      </a:r>
                      <a:r>
                        <a:rPr lang="ko-KR" sz="30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공감화자</a:t>
                      </a: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)</a:t>
                      </a:r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평균값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70.84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78.37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3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중앙값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69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78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75%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92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101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90%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112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121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95%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122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131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99%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141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30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149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87200" y="1054100"/>
            <a:ext cx="5118100" cy="408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12600" y="5143500"/>
            <a:ext cx="5092700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711200"/>
            <a:ext cx="165227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22600" y="2590800"/>
            <a:ext cx="12496800" cy="670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24600" y="5943600"/>
            <a:ext cx="8890000" cy="337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9300" y="1041400"/>
            <a:ext cx="6388100" cy="2324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43700" y="5384800"/>
            <a:ext cx="8509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000000"/>
                </a:solidFill>
                <a:ea typeface="Noto Sans CJK KR Regular"/>
              </a:rPr>
              <a:t>위로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96300" y="5397500"/>
            <a:ext cx="8509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000000"/>
                </a:solidFill>
                <a:ea typeface="Noto Sans CJK KR Regular"/>
              </a:rPr>
              <a:t>중립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8900" y="5410200"/>
            <a:ext cx="8509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000000"/>
                </a:solidFill>
                <a:ea typeface="Noto Sans CJK KR Regular"/>
              </a:rPr>
              <a:t>격려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01500" y="5384800"/>
            <a:ext cx="8509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000000"/>
                </a:solidFill>
                <a:ea typeface="Noto Sans CJK KR Regular"/>
              </a:rPr>
              <a:t>조언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54100" y="5397500"/>
            <a:ext cx="8509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000000"/>
                </a:solidFill>
                <a:ea typeface="Noto Sans CJK KR Regular"/>
              </a:rPr>
              <a:t>동조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711200"/>
            <a:ext cx="165227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4500" y="2882900"/>
            <a:ext cx="7988300" cy="579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1041400"/>
            <a:ext cx="6388100" cy="2324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083800" y="3898900"/>
            <a:ext cx="6692900" cy="339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분포에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불균형이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있었음</a:t>
            </a:r>
          </a:p>
          <a:p>
            <a:pPr algn="l" lvl="0">
              <a:lnSpc>
                <a:spcPct val="1078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1: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조언</a:t>
            </a:r>
          </a:p>
          <a:p>
            <a:pPr algn="l" lvl="0">
              <a:lnSpc>
                <a:spcPct val="1078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2: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격려</a:t>
            </a:r>
          </a:p>
          <a:p>
            <a:pPr algn="l" lvl="0">
              <a:lnSpc>
                <a:spcPct val="1078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3: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위로</a:t>
            </a:r>
          </a:p>
          <a:p>
            <a:pPr algn="l" lvl="0">
              <a:lnSpc>
                <a:spcPct val="1078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4: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동조</a:t>
            </a:r>
          </a:p>
          <a:p>
            <a:pPr algn="l" lvl="0">
              <a:lnSpc>
                <a:spcPct val="1078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5: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일반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6F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711200"/>
            <a:ext cx="161925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571500"/>
            <a:ext cx="157353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69100" y="2870200"/>
            <a:ext cx="5232400" cy="151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19900" y="6870700"/>
            <a:ext cx="45466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80900" y="2870200"/>
            <a:ext cx="4559300" cy="200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2870200"/>
            <a:ext cx="52324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72900" y="5613400"/>
            <a:ext cx="5181600" cy="1498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743200" y="3289300"/>
            <a:ext cx="2933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3500" b="false" i="false" u="none" strike="noStrike" spc="-100">
                <a:solidFill>
                  <a:srgbClr val="FFFFFF"/>
                </a:solidFill>
                <a:ea typeface="THELuxGoEB"/>
              </a:rPr>
              <a:t>데이터</a:t>
            </a:r>
            <a:r>
              <a:rPr lang="en-US" sz="3500" b="false" i="false" u="none" strike="noStrike" spc="-100">
                <a:solidFill>
                  <a:srgbClr val="FFFFFF"/>
                </a:solidFill>
                <a:latin typeface="THELuxGoEB"/>
              </a:rPr>
              <a:t> </a:t>
            </a:r>
            <a:r>
              <a:rPr lang="ko-KR" sz="3500" b="false" i="false" u="none" strike="noStrike" spc="-100">
                <a:solidFill>
                  <a:srgbClr val="FFFFFF"/>
                </a:solidFill>
                <a:ea typeface="THELuxGoEB"/>
              </a:rPr>
              <a:t>입력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29600" y="7264400"/>
            <a:ext cx="2933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3500" b="false" i="false" u="none" strike="noStrike" spc="-100">
                <a:solidFill>
                  <a:srgbClr val="FFFFFF"/>
                </a:solidFill>
                <a:ea typeface="THELuxGoEB"/>
              </a:rPr>
              <a:t>챗봇</a:t>
            </a:r>
            <a:r>
              <a:rPr lang="en-US" sz="3500" b="false" i="false" u="none" strike="noStrike" spc="-100">
                <a:solidFill>
                  <a:srgbClr val="FFFFFF"/>
                </a:solidFill>
                <a:latin typeface="THELuxGoEB"/>
              </a:rPr>
              <a:t> UI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6100" y="3289300"/>
            <a:ext cx="2933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3500" b="false" i="false" u="none" strike="noStrike" spc="-100">
                <a:solidFill>
                  <a:srgbClr val="FFFFFF"/>
                </a:solidFill>
                <a:ea typeface="THELuxGoEB"/>
              </a:rPr>
              <a:t>분류</a:t>
            </a:r>
            <a:r>
              <a:rPr lang="en-US" sz="3500" b="false" i="false" u="none" strike="noStrike" spc="-100">
                <a:solidFill>
                  <a:srgbClr val="FFFFFF"/>
                </a:solidFill>
                <a:latin typeface="THELuxGoEB"/>
              </a:rPr>
              <a:t> </a:t>
            </a:r>
            <a:r>
              <a:rPr lang="ko-KR" sz="3500" b="false" i="false" u="none" strike="noStrike" spc="-100">
                <a:solidFill>
                  <a:srgbClr val="FFFFFF"/>
                </a:solidFill>
                <a:ea typeface="THELuxGoEB"/>
              </a:rPr>
              <a:t>모델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77900" y="3289300"/>
            <a:ext cx="2933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3500" b="false" i="false" u="none" strike="noStrike" spc="-100">
                <a:solidFill>
                  <a:srgbClr val="FFFFFF"/>
                </a:solidFill>
                <a:ea typeface="THELuxGoEB"/>
              </a:rPr>
              <a:t>생성</a:t>
            </a:r>
            <a:r>
              <a:rPr lang="en-US" sz="3500" b="false" i="false" u="none" strike="noStrike" spc="-100">
                <a:solidFill>
                  <a:srgbClr val="FFFFFF"/>
                </a:solidFill>
                <a:latin typeface="THELuxGoEB"/>
              </a:rPr>
              <a:t> </a:t>
            </a:r>
            <a:r>
              <a:rPr lang="ko-KR" sz="3500" b="false" i="false" u="none" strike="noStrike" spc="-100">
                <a:solidFill>
                  <a:srgbClr val="FFFFFF"/>
                </a:solidFill>
                <a:ea typeface="THELuxGoEB"/>
              </a:rPr>
              <a:t>모델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92200" y="6032500"/>
            <a:ext cx="2933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3500" b="false" i="false" u="none" strike="noStrike" spc="-100">
                <a:solidFill>
                  <a:srgbClr val="FFFFFF"/>
                </a:solidFill>
                <a:ea typeface="THELuxGoEB"/>
              </a:rPr>
              <a:t>추론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43700" y="4864100"/>
            <a:ext cx="4622800" cy="1498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102600" y="5207000"/>
            <a:ext cx="2806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3300" b="false" i="false" u="none" strike="noStrike" spc="-100">
                <a:solidFill>
                  <a:srgbClr val="FFFFFF"/>
                </a:solidFill>
                <a:ea typeface="THELuxGoEB"/>
              </a:rPr>
              <a:t>평가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23100" y="3009900"/>
            <a:ext cx="990600" cy="1143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23800" y="3187700"/>
            <a:ext cx="774700" cy="83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51000" y="3187700"/>
            <a:ext cx="876300" cy="876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674600" y="5918200"/>
            <a:ext cx="812800" cy="927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946900" y="5448300"/>
            <a:ext cx="1104900" cy="35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023100" y="7124700"/>
            <a:ext cx="990600" cy="965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" y="952500"/>
            <a:ext cx="4635500" cy="238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